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23"/>
  </p:notesMasterIdLst>
  <p:handoutMasterIdLst>
    <p:handoutMasterId r:id="rId24"/>
  </p:handoutMasterIdLst>
  <p:sldIdLst>
    <p:sldId id="256" r:id="rId2"/>
    <p:sldId id="266" r:id="rId3"/>
    <p:sldId id="281" r:id="rId4"/>
    <p:sldId id="262" r:id="rId5"/>
    <p:sldId id="267" r:id="rId6"/>
    <p:sldId id="263" r:id="rId7"/>
    <p:sldId id="270" r:id="rId8"/>
    <p:sldId id="257" r:id="rId9"/>
    <p:sldId id="284" r:id="rId10"/>
    <p:sldId id="269" r:id="rId11"/>
    <p:sldId id="259" r:id="rId12"/>
    <p:sldId id="265" r:id="rId13"/>
    <p:sldId id="260" r:id="rId14"/>
    <p:sldId id="282" r:id="rId15"/>
    <p:sldId id="271" r:id="rId16"/>
    <p:sldId id="279" r:id="rId17"/>
    <p:sldId id="280" r:id="rId18"/>
    <p:sldId id="273" r:id="rId19"/>
    <p:sldId id="274" r:id="rId20"/>
    <p:sldId id="278" r:id="rId21"/>
    <p:sldId id="275" r:id="rId22"/>
  </p:sldIdLst>
  <p:sldSz cx="9144000" cy="6858000" type="screen4x3"/>
  <p:notesSz cx="6992938" cy="9278938"/>
  <p:defaultTextStyle>
    <a:defPPr>
      <a:defRPr lang="en-US"/>
    </a:defPPr>
    <a:lvl1pPr algn="ctr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ctr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ctr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ctr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ctr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033" autoAdjust="0"/>
    <p:restoredTop sz="94660"/>
  </p:normalViewPr>
  <p:slideViewPr>
    <p:cSldViewPr snapToGrid="0">
      <p:cViewPr varScale="1">
        <p:scale>
          <a:sx n="80" d="100"/>
          <a:sy n="80" d="100"/>
        </p:scale>
        <p:origin x="343" y="55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-1588"/>
            <a:ext cx="3030538" cy="4635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9353" tIns="0" rIns="19353" bIns="0" numCol="1" anchor="t" anchorCtr="0" compatLnSpc="1">
            <a:prstTxWarp prst="textNoShape">
              <a:avLst/>
            </a:prstTxWarp>
          </a:bodyPr>
          <a:lstStyle>
            <a:lvl1pPr algn="l" defTabSz="928688">
              <a:defRPr sz="1000" i="1"/>
            </a:lvl1pPr>
          </a:lstStyle>
          <a:p>
            <a:endParaRPr lang="en-US" alt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62400" y="-1588"/>
            <a:ext cx="3030538" cy="4635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9353" tIns="0" rIns="19353" bIns="0" numCol="1" anchor="t" anchorCtr="0" compatLnSpc="1">
            <a:prstTxWarp prst="textNoShape">
              <a:avLst/>
            </a:prstTxWarp>
          </a:bodyPr>
          <a:lstStyle>
            <a:lvl1pPr algn="r" defTabSz="928688">
              <a:defRPr sz="1000" i="1"/>
            </a:lvl1pPr>
          </a:lstStyle>
          <a:p>
            <a:fld id="{8A46C3E8-0B17-4A83-BEB9-ED5C7ED1683F}" type="datetime5">
              <a:rPr lang="en-US" altLang="en-US" smtClean="0"/>
              <a:t>17-Jul-1</a:t>
            </a:fld>
            <a:endParaRPr lang="en-US" altLang="en-US"/>
          </a:p>
        </p:txBody>
      </p:sp>
      <p:sp>
        <p:nvSpPr>
          <p:cNvPr id="20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5863" y="703263"/>
            <a:ext cx="4621212" cy="3465512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0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3450" y="4406900"/>
            <a:ext cx="5126038" cy="417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539" tIns="46770" rIns="93539" bIns="4677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15388"/>
            <a:ext cx="3030538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9353" tIns="0" rIns="19353" bIns="0" numCol="1" anchor="b" anchorCtr="0" compatLnSpc="1">
            <a:prstTxWarp prst="textNoShape">
              <a:avLst/>
            </a:prstTxWarp>
          </a:bodyPr>
          <a:lstStyle>
            <a:lvl1pPr algn="l" defTabSz="928688">
              <a:defRPr sz="1000" i="1"/>
            </a:lvl1pPr>
          </a:lstStyle>
          <a:p>
            <a:endParaRPr lang="en-US" altLang="en-US"/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62400" y="8815388"/>
            <a:ext cx="3030538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9353" tIns="0" rIns="19353" bIns="0" numCol="1" anchor="b" anchorCtr="0" compatLnSpc="1">
            <a:prstTxWarp prst="textNoShape">
              <a:avLst/>
            </a:prstTxWarp>
          </a:bodyPr>
          <a:lstStyle>
            <a:lvl1pPr algn="r" defTabSz="928688">
              <a:defRPr sz="1000" i="1"/>
            </a:lvl1pPr>
          </a:lstStyle>
          <a:p>
            <a:fld id="{F63B85B4-DCF9-4A3C-8B44-25FBF3EFB181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Authored</a:t>
            </a:r>
            <a:r>
              <a:rPr lang="en-US" baseline="0" dirty="0" smtClean="0"/>
              <a:t> by Stan </a:t>
            </a:r>
            <a:r>
              <a:rPr lang="en-US" baseline="0" dirty="0" err="1" smtClean="0"/>
              <a:t>Pozerski</a:t>
            </a:r>
            <a:r>
              <a:rPr lang="en-US" baseline="0" dirty="0" smtClean="0"/>
              <a:t> KD1LE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fld id="{517FDA1D-CBD1-47C6-BFD9-77082DBE2E0E}" type="datetime5">
              <a:rPr lang="en-US" altLang="en-US" smtClean="0"/>
              <a:t>17-Jul-1</a:t>
            </a:fld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63B85B4-DCF9-4A3C-8B44-25FBF3EFB181}" type="slidenum">
              <a:rPr lang="en-US" altLang="en-US" smtClean="0"/>
              <a:pPr/>
              <a:t>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6496636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fld id="{3AC35706-033D-4D0D-9AF0-340297ED7859}" type="datetime5">
              <a:rPr lang="en-US" altLang="en-US" smtClean="0"/>
              <a:t>17-Jul-1</a:t>
            </a:fld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63B85B4-DCF9-4A3C-8B44-25FBF3EFB181}" type="slidenum">
              <a:rPr lang="en-US" altLang="en-US" smtClean="0"/>
              <a:pPr/>
              <a:t>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766669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04" name="Rectangle 3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34290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en-US" noProof="0"/>
              <a:t>Click to edit Master title style</a:t>
            </a:r>
          </a:p>
        </p:txBody>
      </p:sp>
      <p:sp>
        <p:nvSpPr>
          <p:cNvPr id="3105" name="Rectangle 3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4648200"/>
            <a:ext cx="6400800" cy="1752600"/>
          </a:xfrm>
        </p:spPr>
        <p:txBody>
          <a:bodyPr anchor="ctr"/>
          <a:lstStyle>
            <a:lvl1pPr marL="0" indent="0" algn="ctr">
              <a:buFont typeface="Monotype Sorts" pitchFamily="2" charset="2"/>
              <a:buNone/>
              <a:defRPr/>
            </a:lvl1pPr>
          </a:lstStyle>
          <a:p>
            <a:pPr lvl="0"/>
            <a:r>
              <a:rPr lang="en-US" altLang="en-US" noProof="0"/>
              <a:t>Click to edit Master subtitle style</a:t>
            </a:r>
          </a:p>
        </p:txBody>
      </p:sp>
      <p:sp>
        <p:nvSpPr>
          <p:cNvPr id="3106" name="Rectangle 34"/>
          <p:cNvSpPr>
            <a:spLocks noGrp="1" noChangeArrowheads="1"/>
          </p:cNvSpPr>
          <p:nvPr>
            <p:ph type="dt" sz="quarter" idx="2"/>
          </p:nvPr>
        </p:nvSpPr>
        <p:spPr>
          <a:xfrm>
            <a:off x="685800" y="6400800"/>
            <a:ext cx="1600200" cy="4572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en-US" smtClean="0"/>
              <a:t>17-Jul-1 de KD1LE</a:t>
            </a:r>
            <a:endParaRPr lang="en-US" altLang="en-US"/>
          </a:p>
        </p:txBody>
      </p:sp>
      <p:sp>
        <p:nvSpPr>
          <p:cNvPr id="3107" name="Rectangle 35"/>
          <p:cNvSpPr>
            <a:spLocks noGrp="1" noChangeArrowheads="1"/>
          </p:cNvSpPr>
          <p:nvPr>
            <p:ph type="ftr" sz="quarter" idx="3"/>
          </p:nvPr>
        </p:nvSpPr>
        <p:spPr>
          <a:xfrm>
            <a:off x="2362200" y="6400800"/>
            <a:ext cx="609600" cy="4572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en-US" smtClean="0"/>
              <a:t>de KD1LE</a:t>
            </a:r>
            <a:endParaRPr lang="en-US" altLang="en-US"/>
          </a:p>
        </p:txBody>
      </p:sp>
      <p:sp>
        <p:nvSpPr>
          <p:cNvPr id="3108" name="Rectangle 3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4008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BC8F7B16-5A56-415E-9F94-F6F4FD150C21}" type="slidenum">
              <a:rPr lang="en-US" altLang="en-US"/>
              <a:pPr/>
              <a:t>‹#›</a:t>
            </a:fld>
            <a:endParaRPr lang="en-US" altLang="en-US"/>
          </a:p>
        </p:txBody>
      </p:sp>
      <p:pic>
        <p:nvPicPr>
          <p:cNvPr id="3110" name="Picture 38" descr="F:\NVARCLGO gold large.gif"/>
          <p:cNvPicPr>
            <a:picLocks noChangeAspect="1" noChangeArrowheads="1"/>
          </p:cNvPicPr>
          <p:nvPr/>
        </p:nvPicPr>
        <p:blipFill>
          <a:blip r:embed="rId2" cstate="print">
            <a:lum bright="-12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609600"/>
            <a:ext cx="2219325" cy="1771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 smtClean="0"/>
              <a:t>17-Jul-1 de KD1LE</a:t>
            </a: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 smtClean="0"/>
              <a:t>de KD1LE</a:t>
            </a: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5D6F742-2290-4F1C-8BC7-CEAAE86FD3B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289793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285750"/>
            <a:ext cx="19431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85750"/>
            <a:ext cx="5676900" cy="548640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 smtClean="0"/>
              <a:t>17-Jul-1 de KD1LE</a:t>
            </a: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 smtClean="0"/>
              <a:t>de KD1LE</a:t>
            </a: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503E44E-BFE3-4949-9368-E14B5C22FB5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199794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 smtClean="0"/>
              <a:t>17-Jul-1 de KD1LE</a:t>
            </a: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 smtClean="0"/>
              <a:t>de KD1LE</a:t>
            </a: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645FCEA-6E01-45AB-A10A-106A247A92D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609181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 smtClean="0"/>
              <a:t>17-Jul-1 de KD1LE</a:t>
            </a: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 smtClean="0"/>
              <a:t>de KD1LE</a:t>
            </a: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73D3D3C-14F7-4C8D-80E3-BFE444541AC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546896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657350"/>
            <a:ext cx="3810000" cy="41148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57350"/>
            <a:ext cx="3810000" cy="41148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 smtClean="0"/>
              <a:t>17-Jul-1 de KD1LE</a:t>
            </a:r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 smtClean="0"/>
              <a:t>de KD1LE</a:t>
            </a:r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103D554-E8A0-459F-AB33-101B64B74BA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859754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 smtClean="0"/>
              <a:t>17-Jul-1 de KD1LE</a:t>
            </a:r>
            <a:endParaRPr lang="en-US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 smtClean="0"/>
              <a:t>de KD1LE</a:t>
            </a:r>
            <a:endParaRPr lang="en-US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4FB7574-90E4-4F54-97A8-5EC2027F1A7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170702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 smtClean="0"/>
              <a:t>17-Jul-1 de KD1LE</a:t>
            </a:r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 smtClean="0"/>
              <a:t>de KD1LE</a:t>
            </a: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281BE69-42E6-4560-BBF3-91DBAA36F06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421786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 smtClean="0"/>
              <a:t>17-Jul-1 de KD1LE</a:t>
            </a:r>
            <a:endParaRPr lang="en-US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 smtClean="0"/>
              <a:t>de KD1LE</a:t>
            </a:r>
            <a:endParaRPr lang="en-US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97CCF3E-95DD-4804-9AC8-69BB3CAC829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941991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 smtClean="0"/>
              <a:t>17-Jul-1 de KD1LE</a:t>
            </a:r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 smtClean="0"/>
              <a:t>de KD1LE</a:t>
            </a:r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C28FF8C-828F-4EF3-B669-378CC2AD74D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825135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 smtClean="0"/>
              <a:t>17-Jul-1 de KD1LE</a:t>
            </a:r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 smtClean="0"/>
              <a:t>de KD1LE</a:t>
            </a:r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0C73E2A-BD32-4AAE-9BDB-CCF633B2DF7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589058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hlink"/>
            </a:gs>
          </a:gsLst>
          <a:path path="rect">
            <a:fillToRect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" name="Rectangle 30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28575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55" name="Rectangle 31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65735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56" name="Rectangle 3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400800"/>
            <a:ext cx="1447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l">
              <a:defRPr sz="1400"/>
            </a:lvl1pPr>
          </a:lstStyle>
          <a:p>
            <a:r>
              <a:rPr lang="en-US" altLang="en-US" smtClean="0"/>
              <a:t>17-Jul-1 de KD1LE</a:t>
            </a:r>
            <a:endParaRPr lang="en-US" altLang="en-US"/>
          </a:p>
        </p:txBody>
      </p:sp>
      <p:sp>
        <p:nvSpPr>
          <p:cNvPr id="1057" name="Rectangle 33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209800" y="6400800"/>
            <a:ext cx="76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r>
              <a:rPr lang="en-US" altLang="en-US" smtClean="0"/>
              <a:t>de KD1LE</a:t>
            </a:r>
            <a:endParaRPr lang="en-US" altLang="en-US"/>
          </a:p>
        </p:txBody>
      </p:sp>
      <p:sp>
        <p:nvSpPr>
          <p:cNvPr id="1058" name="Rectangle 3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399213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AEF44132-A5CB-415E-8A6D-BFE344CC8121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1075" name="Rectangle 51"/>
          <p:cNvSpPr>
            <a:spLocks noChangeArrowheads="1"/>
          </p:cNvSpPr>
          <p:nvPr/>
        </p:nvSpPr>
        <p:spPr bwMode="auto">
          <a:xfrm>
            <a:off x="1143000" y="4038600"/>
            <a:ext cx="1943100" cy="1536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1079" name="Picture 55" descr="F:\NVARCLGO gold small.gif"/>
          <p:cNvPicPr>
            <a:picLocks noChangeAspect="1" noChangeArrowheads="1"/>
          </p:cNvPicPr>
          <p:nvPr/>
        </p:nvPicPr>
        <p:blipFill>
          <a:blip r:embed="rId13" cstate="print">
            <a:lum bright="-12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800" y="5651500"/>
            <a:ext cx="895350" cy="711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 bg1="dk2" tx1="lt1" bg2="dk1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75000"/>
        <a:buFont typeface="Monotype Sorts" pitchFamily="2" charset="2"/>
        <a:buChar char="F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65000"/>
        <a:buFont typeface="Monotype Sorts" pitchFamily="2" charset="2"/>
        <a:buChar char="u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jpeg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4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/>
          <a:p>
            <a:r>
              <a:rPr lang="en-US" altLang="en-US" smtClean="0"/>
              <a:t>17-Jul-1 de KD1LE</a:t>
            </a:r>
            <a:endParaRPr lang="en-US" altLang="en-US" dirty="0"/>
          </a:p>
        </p:txBody>
      </p:sp>
      <p:sp>
        <p:nvSpPr>
          <p:cNvPr id="5" name="Rectangle 3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/>
          <a:p>
            <a:fld id="{CA193A29-22F9-4345-94D9-135A983FF2E6}" type="slidenum">
              <a:rPr lang="en-US" altLang="en-US"/>
              <a:pPr/>
              <a:t>1</a:t>
            </a:fld>
            <a:endParaRPr lang="en-US" altLang="en-US"/>
          </a:p>
        </p:txBody>
      </p:sp>
      <p:sp>
        <p:nvSpPr>
          <p:cNvPr id="69634" name="Rectangle 1026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en-US" sz="4800" b="1" dirty="0">
                <a:latin typeface="Arial" pitchFamily="34" charset="0"/>
                <a:cs typeface="Arial" pitchFamily="34" charset="0"/>
              </a:rPr>
              <a:t>A </a:t>
            </a:r>
            <a:r>
              <a:rPr lang="en-US" altLang="en-US" sz="4800" b="1" dirty="0" err="1">
                <a:latin typeface="Arial" pitchFamily="34" charset="0"/>
                <a:cs typeface="Arial" pitchFamily="34" charset="0"/>
              </a:rPr>
              <a:t>HamSCI</a:t>
            </a:r>
            <a:r>
              <a:rPr lang="en-US" altLang="en-US" sz="4800" b="1" dirty="0">
                <a:latin typeface="Arial" pitchFamily="34" charset="0"/>
                <a:cs typeface="Arial" pitchFamily="34" charset="0"/>
              </a:rPr>
              <a:t> Experiment</a:t>
            </a:r>
            <a:r>
              <a:rPr lang="en-US" altLang="en-US" b="1" dirty="0">
                <a:latin typeface="Arial" pitchFamily="34" charset="0"/>
                <a:cs typeface="Arial" pitchFamily="34" charset="0"/>
              </a:rPr>
              <a:t/>
            </a:r>
            <a:br>
              <a:rPr lang="en-US" altLang="en-US" b="1" dirty="0">
                <a:latin typeface="Arial" pitchFamily="34" charset="0"/>
                <a:cs typeface="Arial" pitchFamily="34" charset="0"/>
              </a:rPr>
            </a:br>
            <a:r>
              <a:rPr lang="en-US" altLang="en-US" sz="3600" b="1" i="1" dirty="0">
                <a:latin typeface="Arial" pitchFamily="34" charset="0"/>
                <a:cs typeface="Arial" pitchFamily="34" charset="0"/>
              </a:rPr>
              <a:t>NVARC and the Eclipse</a:t>
            </a:r>
            <a:endParaRPr lang="en-US" altLang="en-US" b="1" i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9635" name="Rectangle 1027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en-US" i="1" dirty="0"/>
              <a:t>Join us!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Many Ways to Participate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657350"/>
            <a:ext cx="7772400" cy="4114800"/>
          </a:xfrm>
        </p:spPr>
        <p:txBody>
          <a:bodyPr/>
          <a:lstStyle/>
          <a:p>
            <a:pPr marL="457200" indent="-457200">
              <a:buClr>
                <a:srgbClr val="FFC000"/>
              </a:buClr>
              <a:buSzPct val="200000"/>
              <a:buFont typeface="+mj-lt"/>
              <a:buAutoNum type="arabicPeriod" startAt="3"/>
            </a:pPr>
            <a:r>
              <a:rPr lang="en-US" sz="1600" b="1" dirty="0">
                <a:latin typeface="Arial" pitchFamily="34" charset="0"/>
                <a:cs typeface="Arial" pitchFamily="34" charset="0"/>
              </a:rPr>
              <a:t>(MORE CHALLENGING)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 Activate a WSPR beacon</a:t>
            </a:r>
          </a:p>
          <a:p>
            <a:pPr marL="971550" lvl="1" indent="-514350">
              <a:buFont typeface="Arial" pitchFamily="34" charset="0"/>
              <a:buChar char="•"/>
            </a:pPr>
            <a:r>
              <a:rPr lang="en-US" sz="2000" b="1" dirty="0">
                <a:latin typeface="Arial" pitchFamily="34" charset="0"/>
                <a:cs typeface="Arial" pitchFamily="34" charset="0"/>
              </a:rPr>
              <a:t>Any band(s), 160 to 6 meters (but not 60m)</a:t>
            </a:r>
          </a:p>
          <a:p>
            <a:pPr marL="971550" lvl="1" indent="-514350">
              <a:buFont typeface="Arial" pitchFamily="34" charset="0"/>
              <a:buChar char="•"/>
            </a:pPr>
            <a:r>
              <a:rPr lang="en-US" sz="2000" b="1" dirty="0">
                <a:latin typeface="Arial" pitchFamily="34" charset="0"/>
                <a:cs typeface="Arial" pitchFamily="34" charset="0"/>
              </a:rPr>
              <a:t>Automatically upload reports</a:t>
            </a:r>
          </a:p>
          <a:p>
            <a:pPr marL="971550" lvl="1" indent="-514350">
              <a:buFont typeface="Arial" pitchFamily="34" charset="0"/>
              <a:buChar char="•"/>
            </a:pPr>
            <a:r>
              <a:rPr lang="en-US" sz="2000" b="1" dirty="0">
                <a:latin typeface="Arial" pitchFamily="34" charset="0"/>
                <a:cs typeface="Arial" pitchFamily="34" charset="0"/>
              </a:rPr>
              <a:t>You’ll be both a signal and an information source!</a:t>
            </a:r>
          </a:p>
          <a:p>
            <a:pPr marL="971550" lvl="1" indent="-514350">
              <a:buFont typeface="Arial" pitchFamily="34" charset="0"/>
              <a:buChar char="•"/>
            </a:pPr>
            <a:endParaRPr lang="en-US" sz="900" b="1" dirty="0">
              <a:latin typeface="Arial" pitchFamily="34" charset="0"/>
              <a:cs typeface="Arial" pitchFamily="34" charset="0"/>
            </a:endParaRPr>
          </a:p>
          <a:p>
            <a:pPr marL="514350" indent="-514350">
              <a:buClr>
                <a:srgbClr val="FFC000"/>
              </a:buClr>
              <a:buSzPct val="200000"/>
              <a:buFont typeface="+mj-lt"/>
              <a:buAutoNum type="arabicPeriod" startAt="3"/>
            </a:pPr>
            <a:r>
              <a:rPr lang="en-US" sz="1600" b="1" dirty="0">
                <a:latin typeface="Arial" pitchFamily="34" charset="0"/>
                <a:cs typeface="Arial" pitchFamily="34" charset="0"/>
              </a:rPr>
              <a:t>(WICKED)</a:t>
            </a:r>
            <a:r>
              <a:rPr lang="en-US" sz="2600" b="1" dirty="0">
                <a:latin typeface="Arial" pitchFamily="34" charset="0"/>
                <a:cs typeface="Arial" pitchFamily="34" charset="0"/>
              </a:rPr>
              <a:t>  An even more complex way is to build and operate a multi-band beacon like the QRP Labs Ultimate3.  And add a monitor station…  And get on the air, too…</a:t>
            </a:r>
          </a:p>
          <a:p>
            <a:pPr marL="514350" indent="-514350">
              <a:buClr>
                <a:srgbClr val="FFC000"/>
              </a:buClr>
              <a:buSzPct val="200000"/>
              <a:buFont typeface="+mj-lt"/>
              <a:buAutoNum type="arabicPeriod" startAt="3"/>
            </a:pPr>
            <a:endParaRPr lang="en-US" sz="900" b="1" dirty="0">
              <a:latin typeface="Arial" pitchFamily="34" charset="0"/>
              <a:cs typeface="Arial" pitchFamily="34" charset="0"/>
            </a:endParaRPr>
          </a:p>
          <a:p>
            <a:pPr marL="514350" indent="-514350">
              <a:buClr>
                <a:srgbClr val="FFC000"/>
              </a:buClr>
              <a:buSzPct val="200000"/>
              <a:buFont typeface="+mj-lt"/>
              <a:buAutoNum type="arabicPeriod" startAt="3"/>
            </a:pPr>
            <a:r>
              <a:rPr lang="en-US" sz="1600" b="1" dirty="0">
                <a:latin typeface="Arial" pitchFamily="34" charset="0"/>
                <a:cs typeface="Arial" pitchFamily="34" charset="0"/>
              </a:rPr>
              <a:t>(AWESOME)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 Help others get set up.</a:t>
            </a:r>
            <a:endParaRPr lang="en-US" sz="1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en-US" smtClean="0"/>
              <a:t>17-Jul-1 de KD1LE</a:t>
            </a: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5FCEA-6E01-45AB-A10A-106A247A92DB}" type="slidenum">
              <a:rPr lang="en-US" altLang="en-US" smtClean="0"/>
              <a:pPr/>
              <a:t>10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36346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How to Create Data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itchFamily="34" charset="0"/>
              <a:buChar char="•"/>
            </a:pPr>
            <a:r>
              <a:rPr lang="en-US" sz="2800" b="1" dirty="0">
                <a:latin typeface="Arial" pitchFamily="34" charset="0"/>
                <a:cs typeface="Arial" pitchFamily="34" charset="0"/>
              </a:rPr>
              <a:t>Set up as many Internet-connected monitor stations as possible.</a:t>
            </a:r>
          </a:p>
          <a:p>
            <a:pPr>
              <a:buFont typeface="Arial" pitchFamily="34" charset="0"/>
              <a:buChar char="•"/>
            </a:pPr>
            <a:endParaRPr lang="en-US" sz="800" b="1" dirty="0">
              <a:latin typeface="Arial" pitchFamily="34" charset="0"/>
              <a:cs typeface="Arial" pitchFamily="34" charset="0"/>
            </a:endParaRPr>
          </a:p>
          <a:p>
            <a:pPr>
              <a:buFont typeface="Arial" pitchFamily="34" charset="0"/>
              <a:buChar char="•"/>
            </a:pPr>
            <a:r>
              <a:rPr lang="en-US" sz="2800" b="1" dirty="0">
                <a:latin typeface="Arial" pitchFamily="34" charset="0"/>
                <a:cs typeface="Arial" pitchFamily="34" charset="0"/>
              </a:rPr>
              <a:t>Put the most stations on the air from 1546Z </a:t>
            </a:r>
            <a:r>
              <a:rPr lang="en-US" sz="2000" b="1" dirty="0">
                <a:latin typeface="Arial" pitchFamily="34" charset="0"/>
                <a:cs typeface="Arial" pitchFamily="34" charset="0"/>
              </a:rPr>
              <a:t>1146L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to 2104Z </a:t>
            </a:r>
            <a:r>
              <a:rPr lang="en-US" sz="1800" b="1" dirty="0">
                <a:latin typeface="Arial" pitchFamily="34" charset="0"/>
                <a:cs typeface="Arial" pitchFamily="34" charset="0"/>
              </a:rPr>
              <a:t>1704L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on 21 August.</a:t>
            </a:r>
          </a:p>
          <a:p>
            <a:pPr lvl="1"/>
            <a:r>
              <a:rPr lang="en-US" sz="2000" b="1" dirty="0">
                <a:latin typeface="Arial" pitchFamily="34" charset="0"/>
                <a:cs typeface="Arial" pitchFamily="34" charset="0"/>
              </a:rPr>
              <a:t>Better if WSPR beacon stations were on for at least a few hours before and after that time.</a:t>
            </a:r>
          </a:p>
          <a:p>
            <a:pPr lvl="1"/>
            <a:r>
              <a:rPr lang="en-US" sz="2000" b="1" dirty="0">
                <a:latin typeface="Arial" pitchFamily="34" charset="0"/>
                <a:cs typeface="Arial" pitchFamily="34" charset="0"/>
              </a:rPr>
              <a:t>Even better a day either side of that date for reference.</a:t>
            </a:r>
          </a:p>
          <a:p>
            <a:pPr>
              <a:buFont typeface="Arial" pitchFamily="34" charset="0"/>
              <a:buChar char="•"/>
            </a:pPr>
            <a:endParaRPr lang="en-US" sz="800" b="1" dirty="0">
              <a:latin typeface="Arial" pitchFamily="34" charset="0"/>
              <a:cs typeface="Arial" pitchFamily="34" charset="0"/>
            </a:endParaRPr>
          </a:p>
          <a:p>
            <a:pPr>
              <a:buFont typeface="Arial" pitchFamily="34" charset="0"/>
              <a:buChar char="•"/>
            </a:pPr>
            <a:r>
              <a:rPr lang="en-US" sz="2800" b="1" dirty="0">
                <a:latin typeface="Arial" pitchFamily="34" charset="0"/>
                <a:cs typeface="Arial" pitchFamily="34" charset="0"/>
              </a:rPr>
              <a:t>Coordinate our activity so we are not all doing the same thing </a:t>
            </a:r>
            <a:r>
              <a:rPr lang="en-US" sz="2400" b="1" dirty="0">
                <a:latin typeface="Arial" pitchFamily="34" charset="0"/>
                <a:cs typeface="Arial" pitchFamily="34" charset="0"/>
              </a:rPr>
              <a:t>(band or mode)</a:t>
            </a:r>
            <a:endParaRPr lang="en-US" sz="2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en-US" smtClean="0"/>
              <a:t>17-Jul-1 de KD1LE</a:t>
            </a: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5FCEA-6E01-45AB-A10A-106A247A92DB}" type="slidenum">
              <a:rPr lang="en-US" altLang="en-US" smtClean="0"/>
              <a:pPr/>
              <a:t>11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990345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How to Best Support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itchFamily="34" charset="0"/>
              <a:buChar char="•"/>
            </a:pPr>
            <a:r>
              <a:rPr lang="en-US" sz="2800" b="1" dirty="0">
                <a:latin typeface="Arial" pitchFamily="34" charset="0"/>
                <a:cs typeface="Arial" pitchFamily="34" charset="0"/>
              </a:rPr>
              <a:t>Run WSPR in a single band mode.  This gives the finest data resolution over time.  </a:t>
            </a:r>
            <a:r>
              <a:rPr lang="en-US" sz="2000" b="1" dirty="0">
                <a:latin typeface="Arial" pitchFamily="34" charset="0"/>
                <a:cs typeface="Arial" pitchFamily="34" charset="0"/>
              </a:rPr>
              <a:t>(WSPR operates on a 2 minute period which may be transmit or receive starting on the even minutes)</a:t>
            </a:r>
          </a:p>
          <a:p>
            <a:pPr>
              <a:buFont typeface="Arial" pitchFamily="34" charset="0"/>
              <a:buChar char="•"/>
            </a:pPr>
            <a:endParaRPr lang="en-US" sz="1000" b="1" dirty="0">
              <a:latin typeface="Arial" pitchFamily="34" charset="0"/>
              <a:cs typeface="Arial" pitchFamily="34" charset="0"/>
            </a:endParaRPr>
          </a:p>
          <a:p>
            <a:pPr>
              <a:buFont typeface="Arial" pitchFamily="34" charset="0"/>
              <a:buChar char="•"/>
            </a:pPr>
            <a:r>
              <a:rPr lang="en-US" sz="2800" b="1" dirty="0">
                <a:latin typeface="Arial" pitchFamily="34" charset="0"/>
                <a:cs typeface="Arial" pitchFamily="34" charset="0"/>
              </a:rPr>
              <a:t>Set up on a band 160-6 meters.</a:t>
            </a:r>
          </a:p>
          <a:p>
            <a:pPr lvl="1">
              <a:buFont typeface="Arial" pitchFamily="34" charset="0"/>
              <a:buChar char="•"/>
            </a:pPr>
            <a:r>
              <a:rPr lang="en-US" sz="2400" b="1" dirty="0">
                <a:latin typeface="Arial" pitchFamily="34" charset="0"/>
                <a:cs typeface="Arial" pitchFamily="34" charset="0"/>
              </a:rPr>
              <a:t>40, 20, and 10 meters have the most current activity so try activating other bands.</a:t>
            </a:r>
          </a:p>
          <a:p>
            <a:pPr>
              <a:buFont typeface="Arial" pitchFamily="34" charset="0"/>
              <a:buChar char="•"/>
            </a:pPr>
            <a:endParaRPr lang="en-US" sz="1000" b="1" dirty="0">
              <a:latin typeface="Arial" pitchFamily="34" charset="0"/>
              <a:cs typeface="Arial" pitchFamily="34" charset="0"/>
            </a:endParaRPr>
          </a:p>
          <a:p>
            <a:pPr>
              <a:buFont typeface="Arial" pitchFamily="34" charset="0"/>
              <a:buChar char="•"/>
            </a:pPr>
            <a:r>
              <a:rPr lang="en-US" sz="2800" b="1" dirty="0">
                <a:latin typeface="Arial" pitchFamily="34" charset="0"/>
                <a:cs typeface="Arial" pitchFamily="34" charset="0"/>
              </a:rPr>
              <a:t>Use a power setting of five watts or less</a:t>
            </a:r>
          </a:p>
          <a:p>
            <a:pPr>
              <a:buFont typeface="Arial" pitchFamily="34" charset="0"/>
              <a:buChar char="•"/>
            </a:pPr>
            <a:endParaRPr lang="en-US" sz="2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en-US" smtClean="0"/>
              <a:t>17-Jul-1 de KD1LE</a:t>
            </a: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5FCEA-6E01-45AB-A10A-106A247A92DB}" type="slidenum">
              <a:rPr lang="en-US" altLang="en-US" smtClean="0"/>
              <a:pPr/>
              <a:t>12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866723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Conclusion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>
                <a:latin typeface="Arial" pitchFamily="34" charset="0"/>
                <a:cs typeface="Arial" pitchFamily="34" charset="0"/>
              </a:rPr>
              <a:t>Join in!  Identify a local coordinator.  Let Phil or </a:t>
            </a:r>
            <a:r>
              <a:rPr lang="en-US" b="1" dirty="0" err="1">
                <a:latin typeface="Arial" pitchFamily="34" charset="0"/>
                <a:cs typeface="Arial" pitchFamily="34" charset="0"/>
              </a:rPr>
              <a:t>HamSCI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 know you’re participating.</a:t>
            </a:r>
          </a:p>
          <a:p>
            <a:pPr lvl="1"/>
            <a:r>
              <a:rPr lang="en-US" sz="2000" b="1" dirty="0">
                <a:latin typeface="Arial" pitchFamily="34" charset="0"/>
                <a:cs typeface="Arial" pitchFamily="34" charset="0"/>
              </a:rPr>
              <a:t>Participation can be simple by just making contacts and submitting your log.</a:t>
            </a:r>
          </a:p>
          <a:p>
            <a:r>
              <a:rPr lang="en-US" b="1" dirty="0">
                <a:latin typeface="Arial" pitchFamily="34" charset="0"/>
                <a:cs typeface="Arial" pitchFamily="34" charset="0"/>
              </a:rPr>
              <a:t>There should be a level that everyone can participate and contribute.</a:t>
            </a:r>
          </a:p>
          <a:p>
            <a:endParaRPr lang="en-US" sz="800" b="1" dirty="0">
              <a:latin typeface="Arial" pitchFamily="34" charset="0"/>
              <a:cs typeface="Arial" pitchFamily="34" charset="0"/>
            </a:endParaRPr>
          </a:p>
          <a:p>
            <a:pPr marL="0" indent="1588">
              <a:buNone/>
            </a:pPr>
            <a:r>
              <a:rPr lang="en-US" sz="2000" b="1" i="1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My personal goal is for NVARC to run 15 WSPR stations.  </a:t>
            </a:r>
            <a:br>
              <a:rPr lang="en-US" sz="2000" b="1" i="1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</a:br>
            <a:r>
              <a:rPr lang="en-US" sz="2000" b="1" i="1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We have twelve WSPR and one </a:t>
            </a:r>
            <a:r>
              <a:rPr lang="en-US" sz="2000" b="1" i="1" dirty="0" err="1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QRPLabs</a:t>
            </a:r>
            <a:r>
              <a:rPr lang="en-US" sz="2000" b="1" i="1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beacon committed.</a:t>
            </a:r>
            <a:endParaRPr lang="en-US" sz="2800" b="1" dirty="0">
              <a:latin typeface="Arial" pitchFamily="34" charset="0"/>
              <a:cs typeface="Arial" pitchFamily="34" charset="0"/>
            </a:endParaRPr>
          </a:p>
          <a:p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en-US" smtClean="0"/>
              <a:t>17-Jul-1 de KD1LE</a:t>
            </a: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5FCEA-6E01-45AB-A10A-106A247A92DB}" type="slidenum">
              <a:rPr lang="en-US" altLang="en-US" smtClean="0"/>
              <a:pPr/>
              <a:t>13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5953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>
                <a:lumMod val="75000"/>
              </a:schemeClr>
            </a:gs>
            <a:gs pos="100000">
              <a:schemeClr val="hlink"/>
            </a:gs>
          </a:gsLst>
          <a:path path="rect">
            <a:fillToRect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9B1561-A90B-4435-BFD6-776C719D03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References and Links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4AC0F6-31EB-492F-8CBF-8D97AFB01D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657350"/>
            <a:ext cx="7772400" cy="4114800"/>
          </a:xfrm>
        </p:spPr>
        <p:txBody>
          <a:bodyPr/>
          <a:lstStyle/>
          <a:p>
            <a:r>
              <a:rPr lang="pt-BR" sz="2800" dirty="0"/>
              <a:t>Solar Eclipse Project http://hamsci.org/ecli</a:t>
            </a:r>
            <a:r>
              <a:rPr lang="pt-BR" sz="2800" dirty="0">
                <a:solidFill>
                  <a:schemeClr val="accent4"/>
                </a:solidFill>
              </a:rPr>
              <a:t>pse</a:t>
            </a:r>
            <a:endParaRPr lang="pt-BR" sz="2800" dirty="0"/>
          </a:p>
          <a:p>
            <a:r>
              <a:rPr lang="en-US" sz="2800" dirty="0"/>
              <a:t>Solar Eclipse QSO Party (http://hamsci.org/seqp)</a:t>
            </a:r>
            <a:endParaRPr lang="pt-BR" sz="2800" dirty="0"/>
          </a:p>
          <a:p>
            <a:r>
              <a:rPr lang="en-US" sz="2800" dirty="0" err="1"/>
              <a:t>WSPRnet</a:t>
            </a:r>
            <a:r>
              <a:rPr lang="en-US" sz="2800" dirty="0"/>
              <a:t> homepage http://wsprnet.org/drupal/</a:t>
            </a:r>
          </a:p>
          <a:p>
            <a:r>
              <a:rPr lang="en-US" sz="2800" dirty="0">
                <a:cs typeface="Arial" pitchFamily="34" charset="0"/>
              </a:rPr>
              <a:t>Source for WSPR https://physics.princeton.edu/pulsar/k1jt/wspr.html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6CD623-A8F9-40B5-BC16-73190DA34C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en-US" smtClean="0"/>
              <a:t>17-Jul-1 de KD1LE</a:t>
            </a:r>
            <a:endParaRPr lang="en-US" alt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E6D9989-497E-4AE0-9E44-3DFD549AE7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5FCEA-6E01-45AB-A10A-106A247A92DB}" type="slidenum">
              <a:rPr lang="en-US" altLang="en-US" smtClean="0"/>
              <a:pPr/>
              <a:t>14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702160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03CAFC9-4758-41AF-968C-1179CE3363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en-US" smtClean="0"/>
              <a:t>17-Jul-1 de KD1LE</a:t>
            </a:r>
            <a:endParaRPr lang="en-US" alt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C09C5D1-C4F2-458E-B7DE-0218204103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5FCEA-6E01-45AB-A10A-106A247A92DB}" type="slidenum">
              <a:rPr lang="en-US" altLang="en-US" smtClean="0"/>
              <a:pPr/>
              <a:t>15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821830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WSPR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itchFamily="34" charset="0"/>
              <a:buChar char="•"/>
            </a:pPr>
            <a:r>
              <a:rPr lang="en-US" dirty="0">
                <a:latin typeface="Arial" pitchFamily="34" charset="0"/>
                <a:cs typeface="Arial" pitchFamily="34" charset="0"/>
              </a:rPr>
              <a:t>“Weak Signal Propagation Reporter”</a:t>
            </a:r>
          </a:p>
          <a:p>
            <a:pPr>
              <a:buFont typeface="Arial" pitchFamily="34" charset="0"/>
              <a:buChar char="•"/>
            </a:pPr>
            <a:r>
              <a:rPr lang="en-US" dirty="0">
                <a:latin typeface="Arial" pitchFamily="34" charset="0"/>
                <a:cs typeface="Arial" pitchFamily="34" charset="0"/>
              </a:rPr>
              <a:t>Probes radio frequency propagation conditions by using very low power (QRP/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QRPp</a:t>
            </a:r>
            <a:r>
              <a:rPr lang="en-US" dirty="0">
                <a:latin typeface="Arial" pitchFamily="34" charset="0"/>
                <a:cs typeface="Arial" pitchFamily="34" charset="0"/>
              </a:rPr>
              <a:t>) transmissions</a:t>
            </a:r>
          </a:p>
          <a:p>
            <a:pPr>
              <a:buFont typeface="Arial" pitchFamily="34" charset="0"/>
              <a:buChar char="•"/>
            </a:pPr>
            <a:r>
              <a:rPr lang="en-US" dirty="0">
                <a:latin typeface="Arial" pitchFamily="34" charset="0"/>
                <a:cs typeface="Arial" pitchFamily="34" charset="0"/>
              </a:rPr>
              <a:t>WSPR receivers detect and decode, and can directly report to the Internet.</a:t>
            </a:r>
          </a:p>
          <a:p>
            <a:pPr>
              <a:buFont typeface="Arial" pitchFamily="34" charset="0"/>
              <a:buChar char="•"/>
            </a:pPr>
            <a:r>
              <a:rPr lang="en-US" dirty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You can beacon, or receive, or both. 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en-US" smtClean="0"/>
              <a:t>17-Jul-1 de KD1LE</a:t>
            </a: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5FCEA-6E01-45AB-A10A-106A247A92DB}" type="slidenum">
              <a:rPr lang="en-US" altLang="en-US" smtClean="0"/>
              <a:pPr/>
              <a:t>16</a:t>
            </a:fld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WSPRnet</a:t>
            </a:r>
            <a:endParaRPr lang="en-US" b="1" dirty="0">
              <a:solidFill>
                <a:srgbClr val="FFC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657350"/>
            <a:ext cx="7772400" cy="606165"/>
          </a:xfrm>
        </p:spPr>
        <p:txBody>
          <a:bodyPr/>
          <a:lstStyle/>
          <a:p>
            <a:pPr>
              <a:buNone/>
            </a:pPr>
            <a:r>
              <a:rPr lang="en-US" dirty="0"/>
              <a:t>http://wsprnet.org/drupal/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en-US" smtClean="0"/>
              <a:t>17-Jul-1 de KD1LE</a:t>
            </a: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5FCEA-6E01-45AB-A10A-106A247A92DB}" type="slidenum">
              <a:rPr lang="en-US" altLang="en-US" smtClean="0"/>
              <a:pPr/>
              <a:t>17</a:t>
            </a:fld>
            <a:endParaRPr lang="en-US" altLang="en-US"/>
          </a:p>
        </p:txBody>
      </p:sp>
      <p:pic>
        <p:nvPicPr>
          <p:cNvPr id="8" name="Picture 7" descr="WSPRnet_Header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59764" y="2333801"/>
            <a:ext cx="8409482" cy="994293"/>
          </a:xfrm>
          <a:prstGeom prst="rect">
            <a:avLst/>
          </a:prstGeom>
        </p:spPr>
      </p:pic>
      <p:pic>
        <p:nvPicPr>
          <p:cNvPr id="9" name="Picture 8" descr="WSPRnet_Map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55890" y="3439724"/>
            <a:ext cx="3566410" cy="2551500"/>
          </a:xfrm>
          <a:prstGeom prst="rect">
            <a:avLst/>
          </a:prstGeom>
        </p:spPr>
      </p:pic>
      <p:pic>
        <p:nvPicPr>
          <p:cNvPr id="10" name="Picture 9" descr="WSWPRnet_Database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4362450" y="3492707"/>
            <a:ext cx="3072671" cy="247282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Setting up WSPR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>
              <a:buFont typeface="Arial" pitchFamily="34" charset="0"/>
              <a:buChar char="•"/>
            </a:pPr>
            <a:r>
              <a:rPr lang="en-US" sz="1800" b="1" dirty="0">
                <a:latin typeface="Arial" pitchFamily="34" charset="0"/>
                <a:cs typeface="Arial" pitchFamily="34" charset="0"/>
              </a:rPr>
              <a:t>Very easy to set up on a radio/computer configured for sound card mode operation</a:t>
            </a:r>
          </a:p>
          <a:p>
            <a:pPr>
              <a:buFont typeface="Arial" pitchFamily="34" charset="0"/>
              <a:buChar char="•"/>
            </a:pPr>
            <a:r>
              <a:rPr lang="en-US" sz="1800" b="1" dirty="0">
                <a:latin typeface="Arial" pitchFamily="34" charset="0"/>
                <a:cs typeface="Arial" pitchFamily="34" charset="0"/>
              </a:rPr>
              <a:t>Pull down and install WSPR from https://physics.princeton.edu/pulsar/k1jt/wspr.htm</a:t>
            </a:r>
          </a:p>
          <a:p>
            <a:pPr>
              <a:buFont typeface="Arial" pitchFamily="34" charset="0"/>
              <a:buChar char="•"/>
            </a:pPr>
            <a:r>
              <a:rPr lang="en-US" sz="1800" b="1" dirty="0">
                <a:latin typeface="Arial" pitchFamily="34" charset="0"/>
                <a:cs typeface="Arial" pitchFamily="34" charset="0"/>
              </a:rPr>
              <a:t>For the basic set-up you only need to enter your call sign, grid square (4 or 6 character), the audio input and output sources and power level in dBm (from a chart in the instructions)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en-US" smtClean="0"/>
              <a:t>17-Jul-1 de KD1LE</a:t>
            </a: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5FCEA-6E01-45AB-A10A-106A247A92DB}" type="slidenum">
              <a:rPr lang="en-US" altLang="en-US" smtClean="0"/>
              <a:pPr/>
              <a:t>18</a:t>
            </a:fld>
            <a:endParaRPr lang="en-US" altLang="en-US"/>
          </a:p>
        </p:txBody>
      </p:sp>
      <p:pic>
        <p:nvPicPr>
          <p:cNvPr id="7" name="Content Placeholder 6" descr="A picture containing screenshot&#10;&#10;Description generated with very high confidence">
            <a:extLst>
              <a:ext uri="{FF2B5EF4-FFF2-40B4-BE49-F238E27FC236}">
                <a16:creationId xmlns:a16="http://schemas.microsoft.com/office/drawing/2014/main" id="{54CEE1CF-4B51-458A-B40E-71A1C48B59A8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48040" y="1828536"/>
            <a:ext cx="3010320" cy="3772427"/>
          </a:xfrm>
        </p:spPr>
      </p:pic>
    </p:spTree>
    <p:extLst>
      <p:ext uri="{BB962C8B-B14F-4D97-AF65-F5344CB8AC3E}">
        <p14:creationId xmlns:p14="http://schemas.microsoft.com/office/powerpoint/2010/main" val="18536071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Your WSPR Station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itchFamily="34" charset="0"/>
              <a:buChar char="•"/>
            </a:pPr>
            <a:r>
              <a:rPr lang="en-US" sz="2800" dirty="0">
                <a:latin typeface="Arial" pitchFamily="34" charset="0"/>
                <a:cs typeface="Arial" pitchFamily="34" charset="0"/>
              </a:rPr>
              <a:t>Connect an appropriate antenna for the band you wish to operate on.</a:t>
            </a:r>
          </a:p>
          <a:p>
            <a:pPr>
              <a:buFont typeface="Arial" pitchFamily="34" charset="0"/>
              <a:buChar char="•"/>
            </a:pPr>
            <a:r>
              <a:rPr lang="en-US" sz="2800" dirty="0">
                <a:latin typeface="Arial" pitchFamily="34" charset="0"/>
                <a:cs typeface="Arial" pitchFamily="34" charset="0"/>
              </a:rPr>
              <a:t>Set your transmitter to an </a:t>
            </a:r>
            <a:r>
              <a:rPr lang="en-US" sz="2800">
                <a:latin typeface="Arial" pitchFamily="34" charset="0"/>
                <a:cs typeface="Arial" pitchFamily="34" charset="0"/>
              </a:rPr>
              <a:t>appropriate </a:t>
            </a:r>
            <a:br>
              <a:rPr lang="en-US" sz="2800">
                <a:latin typeface="Arial" pitchFamily="34" charset="0"/>
                <a:cs typeface="Arial" pitchFamily="34" charset="0"/>
              </a:rPr>
            </a:br>
            <a:r>
              <a:rPr lang="en-US" sz="2800">
                <a:latin typeface="Arial" pitchFamily="34" charset="0"/>
                <a:cs typeface="Arial" pitchFamily="34" charset="0"/>
              </a:rPr>
              <a:t>(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about 5w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) power level.</a:t>
            </a:r>
          </a:p>
          <a:p>
            <a:pPr>
              <a:buFont typeface="Arial" pitchFamily="34" charset="0"/>
              <a:buChar char="•"/>
            </a:pPr>
            <a:r>
              <a:rPr lang="en-US" sz="2800" dirty="0">
                <a:latin typeface="Arial" pitchFamily="34" charset="0"/>
                <a:cs typeface="Arial" pitchFamily="34" charset="0"/>
              </a:rPr>
              <a:t>Choose the band/frequency in WSPR </a:t>
            </a:r>
            <a:br>
              <a:rPr lang="en-US" sz="2800" dirty="0">
                <a:latin typeface="Arial" pitchFamily="34" charset="0"/>
                <a:cs typeface="Arial" pitchFamily="34" charset="0"/>
              </a:rPr>
            </a:br>
            <a:r>
              <a:rPr lang="en-US" sz="2800" dirty="0">
                <a:latin typeface="Arial" pitchFamily="34" charset="0"/>
                <a:cs typeface="Arial" pitchFamily="34" charset="0"/>
              </a:rPr>
              <a:t>and set the radio to the indicated frequency.</a:t>
            </a:r>
          </a:p>
          <a:p>
            <a:pPr>
              <a:buFont typeface="Arial" pitchFamily="34" charset="0"/>
              <a:buChar char="•"/>
            </a:pPr>
            <a:r>
              <a:rPr lang="en-US" sz="2800" dirty="0">
                <a:latin typeface="Arial" pitchFamily="34" charset="0"/>
                <a:cs typeface="Arial" pitchFamily="34" charset="0"/>
              </a:rPr>
              <a:t>Set the “% transmit” slider (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20% default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).</a:t>
            </a:r>
          </a:p>
          <a:p>
            <a:pPr>
              <a:buFont typeface="Arial" pitchFamily="34" charset="0"/>
              <a:buChar char="•"/>
            </a:pPr>
            <a:r>
              <a:rPr lang="en-US" sz="2800" dirty="0">
                <a:latin typeface="Arial" pitchFamily="34" charset="0"/>
                <a:cs typeface="Arial" pitchFamily="34" charset="0"/>
              </a:rPr>
              <a:t>Uncheck the “idle” box.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en-US" smtClean="0"/>
              <a:t>17-Jul-1 de KD1LE</a:t>
            </a:r>
            <a:endParaRPr lang="en-US" alt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5FCEA-6E01-45AB-A10A-106A247A92DB}" type="slidenum">
              <a:rPr lang="en-US" altLang="en-US" smtClean="0"/>
              <a:pPr/>
              <a:t>19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843194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Background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69831" y="1635180"/>
            <a:ext cx="8216969" cy="3785652"/>
          </a:xfrm>
          <a:prstGeom prst="rect">
            <a:avLst/>
          </a:prstGeom>
          <a:solidFill>
            <a:srgbClr val="FFFF00"/>
          </a:solidFill>
          <a:ln w="38100">
            <a:solidFill>
              <a:schemeClr val="bg2"/>
            </a:solidFill>
          </a:ln>
        </p:spPr>
        <p:txBody>
          <a:bodyPr wrap="square" rtlCol="0">
            <a:spAutoFit/>
          </a:bodyPr>
          <a:lstStyle/>
          <a:p>
            <a:pPr algn="just"/>
            <a:endParaRPr lang="en-US" sz="1200" i="1" dirty="0">
              <a:solidFill>
                <a:schemeClr val="bg2"/>
              </a:solidFill>
            </a:endParaRPr>
          </a:p>
          <a:p>
            <a:pPr marL="114300" algn="just"/>
            <a:r>
              <a:rPr lang="en-US" sz="2000" i="1" dirty="0">
                <a:solidFill>
                  <a:schemeClr val="bg2"/>
                </a:solidFill>
              </a:rPr>
              <a:t>Pepperell MA, 20 April 2017.</a:t>
            </a:r>
            <a:r>
              <a:rPr lang="en-US" sz="2000" dirty="0">
                <a:solidFill>
                  <a:schemeClr val="bg2"/>
                </a:solidFill>
              </a:rPr>
              <a:t>  The Nashoba Valley ARC (NVARC) was hosted for its April meeting by member Dr Phil Erickson, W1PJE, at the MIT Haystack Observatory.  Highlights of the meeting included a talk on E‑</a:t>
            </a:r>
            <a:r>
              <a:rPr lang="en-US" sz="2000" dirty="0" err="1">
                <a:solidFill>
                  <a:schemeClr val="bg2"/>
                </a:solidFill>
              </a:rPr>
              <a:t>skip</a:t>
            </a:r>
            <a:r>
              <a:rPr lang="en-US" sz="2000" dirty="0">
                <a:solidFill>
                  <a:schemeClr val="bg2"/>
                </a:solidFill>
              </a:rPr>
              <a:t> by club member Joe </a:t>
            </a:r>
            <a:r>
              <a:rPr lang="en-US" sz="2000" dirty="0" err="1">
                <a:solidFill>
                  <a:schemeClr val="bg2"/>
                </a:solidFill>
              </a:rPr>
              <a:t>Dzekevich</a:t>
            </a:r>
            <a:r>
              <a:rPr lang="en-US" sz="2000" dirty="0">
                <a:solidFill>
                  <a:schemeClr val="bg2"/>
                </a:solidFill>
              </a:rPr>
              <a:t>, K1YOW, discussions with 25 visiting students from the University of Pennsylvania, and a tour of the Haystack </a:t>
            </a:r>
            <a:r>
              <a:rPr lang="en-US" sz="2000" dirty="0" err="1">
                <a:solidFill>
                  <a:schemeClr val="bg2"/>
                </a:solidFill>
              </a:rPr>
              <a:t>radiotelescope</a:t>
            </a:r>
            <a:r>
              <a:rPr lang="en-US" sz="2000" dirty="0">
                <a:solidFill>
                  <a:schemeClr val="bg2"/>
                </a:solidFill>
              </a:rPr>
              <a:t>.</a:t>
            </a:r>
          </a:p>
          <a:p>
            <a:pPr marL="114300" algn="just"/>
            <a:endParaRPr lang="en-US" sz="800" dirty="0">
              <a:solidFill>
                <a:schemeClr val="bg2"/>
              </a:solidFill>
            </a:endParaRPr>
          </a:p>
          <a:p>
            <a:pPr algn="just"/>
            <a:r>
              <a:rPr lang="en-US" sz="2000" dirty="0">
                <a:solidFill>
                  <a:schemeClr val="bg2"/>
                </a:solidFill>
              </a:rPr>
              <a:t>  Also at the meeting Dr Erickson and Stan </a:t>
            </a:r>
            <a:r>
              <a:rPr lang="en-US" sz="2000" dirty="0" err="1">
                <a:solidFill>
                  <a:schemeClr val="bg2"/>
                </a:solidFill>
              </a:rPr>
              <a:t>Pozerski</a:t>
            </a:r>
            <a:r>
              <a:rPr lang="en-US" sz="2000" dirty="0">
                <a:solidFill>
                  <a:schemeClr val="bg2"/>
                </a:solidFill>
              </a:rPr>
              <a:t>, KD1LE, announced </a:t>
            </a:r>
          </a:p>
          <a:p>
            <a:pPr algn="just"/>
            <a:r>
              <a:rPr lang="en-US" sz="2000" dirty="0">
                <a:solidFill>
                  <a:schemeClr val="bg2"/>
                </a:solidFill>
              </a:rPr>
              <a:t>a new cooperative arrangement between NVARC and Haystack which will encompass (among other things yet to be proposed) mutual outreach to youth, the possibility of joint EME activities, </a:t>
            </a:r>
            <a:r>
              <a:rPr lang="en-US" sz="2000" b="1" dirty="0">
                <a:solidFill>
                  <a:schemeClr val="bg2"/>
                </a:solidFill>
              </a:rPr>
              <a:t>and the conduct of “</a:t>
            </a:r>
            <a:r>
              <a:rPr lang="en-US" sz="2000" b="1" dirty="0" err="1">
                <a:solidFill>
                  <a:schemeClr val="bg2"/>
                </a:solidFill>
              </a:rPr>
              <a:t>HamSCI</a:t>
            </a:r>
            <a:r>
              <a:rPr lang="en-US" sz="2000" b="1" dirty="0">
                <a:solidFill>
                  <a:schemeClr val="bg2"/>
                </a:solidFill>
              </a:rPr>
              <a:t>” experiments.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en-US" smtClean="0"/>
              <a:t>17-Jul-1 de KD1LE</a:t>
            </a: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81BE69-42E6-4560-BBF3-91DBAA36F065}" type="slidenum">
              <a:rPr lang="en-US" altLang="en-US" smtClean="0"/>
              <a:pPr/>
              <a:t>2</a:t>
            </a:fld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A2DBA2-051C-4FD2-A77F-AE5735DF39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WSPR Operating Screen</a:t>
            </a:r>
          </a:p>
        </p:txBody>
      </p:sp>
      <p:pic>
        <p:nvPicPr>
          <p:cNvPr id="7" name="Content Placeholder 6" descr="A picture containing screenshot&#10;&#10;Description generated with very high confidence">
            <a:extLst>
              <a:ext uri="{FF2B5EF4-FFF2-40B4-BE49-F238E27FC236}">
                <a16:creationId xmlns:a16="http://schemas.microsoft.com/office/drawing/2014/main" id="{4ADC9F2A-8329-4331-839D-07C8817FCF8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60389" y="1409686"/>
            <a:ext cx="6009841" cy="4809123"/>
          </a:xfrm>
        </p:spPr>
      </p:pic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AE1A133-6866-4392-AB74-368D85DA2C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en-US" smtClean="0"/>
              <a:t>17-Jul-1 de KD1LE</a:t>
            </a:r>
            <a:endParaRPr lang="en-US" alt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001CD1A-DF94-4972-9D81-7A5364268A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5FCEA-6E01-45AB-A10A-106A247A92DB}" type="slidenum">
              <a:rPr lang="en-US" altLang="en-US" smtClean="0"/>
              <a:pPr/>
              <a:t>20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754519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D4C895-4C90-436F-8BC6-EAD95885A8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WSPR – on the air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10F1C7-CC7F-4C6F-989A-4A525973B9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itchFamily="34" charset="0"/>
              <a:buChar char="•"/>
            </a:pPr>
            <a:r>
              <a:rPr lang="en-US" sz="2800" dirty="0">
                <a:latin typeface="Arial" pitchFamily="34" charset="0"/>
                <a:cs typeface="Arial" pitchFamily="34" charset="0"/>
              </a:rPr>
              <a:t>Your computer clock needs to be accurate.</a:t>
            </a:r>
          </a:p>
          <a:p>
            <a:pPr lvl="1">
              <a:buFont typeface="Arial" pitchFamily="34" charset="0"/>
              <a:buChar char="•"/>
            </a:pPr>
            <a:r>
              <a:rPr lang="en-US" sz="2400" dirty="0">
                <a:latin typeface="Arial" pitchFamily="34" charset="0"/>
                <a:cs typeface="Arial" pitchFamily="34" charset="0"/>
              </a:rPr>
              <a:t>By default, Windows syncs to an NTP server once a week 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(or 604,800 sec)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.</a:t>
            </a:r>
          </a:p>
          <a:p>
            <a:pPr lvl="1">
              <a:buFont typeface="Arial" pitchFamily="34" charset="0"/>
              <a:buChar char="•"/>
            </a:pPr>
            <a:r>
              <a:rPr lang="en-US" sz="2400" dirty="0">
                <a:latin typeface="Arial" pitchFamily="34" charset="0"/>
                <a:cs typeface="Arial" pitchFamily="34" charset="0"/>
              </a:rPr>
              <a:t>Once a day is better.  </a:t>
            </a:r>
            <a:r>
              <a:rPr lang="en-US" sz="1800" i="1" dirty="0" err="1">
                <a:latin typeface="Arial" pitchFamily="34" charset="0"/>
                <a:cs typeface="Arial" pitchFamily="34" charset="0"/>
              </a:rPr>
              <a:t>Reg</a:t>
            </a:r>
            <a:r>
              <a:rPr lang="en-US" sz="1800" i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i="1" dirty="0" err="1">
                <a:latin typeface="Arial" pitchFamily="34" charset="0"/>
                <a:cs typeface="Arial" pitchFamily="34" charset="0"/>
              </a:rPr>
              <a:t>SpecialPollInterval</a:t>
            </a:r>
            <a:r>
              <a:rPr lang="en-US" sz="1800" i="1" dirty="0">
                <a:latin typeface="Arial" pitchFamily="34" charset="0"/>
                <a:cs typeface="Arial" pitchFamily="34" charset="0"/>
              </a:rPr>
              <a:t> 86400 sec.</a:t>
            </a:r>
            <a:endParaRPr lang="en-US" sz="2400" i="1" dirty="0">
              <a:latin typeface="Arial" pitchFamily="34" charset="0"/>
              <a:cs typeface="Arial" pitchFamily="34" charset="0"/>
            </a:endParaRPr>
          </a:p>
          <a:p>
            <a:pPr>
              <a:buFont typeface="Arial" pitchFamily="34" charset="0"/>
              <a:buChar char="•"/>
            </a:pPr>
            <a:r>
              <a:rPr lang="en-US" sz="2800" dirty="0">
                <a:latin typeface="Arial" pitchFamily="34" charset="0"/>
                <a:cs typeface="Arial" pitchFamily="34" charset="0"/>
              </a:rPr>
              <a:t>Based on two minute periods WSPR will transmit your information or listen for other WSPR signals. More complicated if you want to know?</a:t>
            </a:r>
          </a:p>
          <a:p>
            <a:pPr>
              <a:buFont typeface="Arial" pitchFamily="34" charset="0"/>
              <a:buChar char="•"/>
            </a:pPr>
            <a:r>
              <a:rPr lang="en-US" sz="2800" dirty="0">
                <a:latin typeface="Arial" pitchFamily="34" charset="0"/>
                <a:cs typeface="Arial" pitchFamily="34" charset="0"/>
              </a:rPr>
              <a:t>Under the “file” pulldown “save user settings”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9CAE4A4-F298-4EEF-8B5F-8AC8127315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en-US" smtClean="0"/>
              <a:t>17-Jul-1 de KD1LE</a:t>
            </a:r>
            <a:endParaRPr lang="en-US" alt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2F24FDE-C752-4EE4-A5A2-9C21678187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5FCEA-6E01-45AB-A10A-106A247A92DB}" type="slidenum">
              <a:rPr lang="en-US" altLang="en-US" smtClean="0"/>
              <a:pPr/>
              <a:t>21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579464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amSCI_Color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729239" y="4002373"/>
            <a:ext cx="2218123" cy="1528997"/>
          </a:xfrm>
          <a:prstGeom prst="rect">
            <a:avLst/>
          </a:prstGeom>
        </p:spPr>
      </p:pic>
      <p:pic>
        <p:nvPicPr>
          <p:cNvPr id="9" name="Picture 8" descr="Haystack_Portrait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792885" y="3087970"/>
            <a:ext cx="4755659" cy="3162699"/>
          </a:xfrm>
          <a:prstGeom prst="rect">
            <a:avLst/>
          </a:prstGeom>
        </p:spPr>
      </p:pic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An Exciting Association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en-US" smtClean="0"/>
              <a:t>17-Jul-1 de KD1LE</a:t>
            </a:r>
            <a:endParaRPr lang="en-US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81BE69-42E6-4560-BBF3-91DBAA36F065}" type="slidenum">
              <a:rPr lang="en-US" altLang="en-US" smtClean="0"/>
              <a:pPr/>
              <a:t>3</a:t>
            </a:fld>
            <a:endParaRPr lang="en-US" altLang="en-US"/>
          </a:p>
        </p:txBody>
      </p:sp>
      <p:pic>
        <p:nvPicPr>
          <p:cNvPr id="7" name="Content Placeholder 6" descr="Joe_Briefs-01.jpg"/>
          <p:cNvPicPr>
            <a:picLocks noGrp="1" noChangeAspect="1"/>
          </p:cNvPicPr>
          <p:nvPr>
            <p:ph idx="1"/>
          </p:nvPr>
        </p:nvPicPr>
        <p:blipFill>
          <a:blip r:embed="rId5" cstate="print"/>
          <a:stretch>
            <a:fillRect/>
          </a:stretch>
        </p:blipFill>
        <p:spPr>
          <a:xfrm>
            <a:off x="5281534" y="1799976"/>
            <a:ext cx="3048000" cy="2030730"/>
          </a:xfrm>
        </p:spPr>
      </p:pic>
      <p:pic>
        <p:nvPicPr>
          <p:cNvPr id="11" name="Picture 10" descr="21-Stan_and_Gene_Teach_Morse-GOOD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1527678" y="1409075"/>
            <a:ext cx="3223964" cy="214359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b="1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What is this </a:t>
            </a:r>
            <a:r>
              <a:rPr lang="en-US" sz="4000" b="1" dirty="0" err="1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HamSCI</a:t>
            </a:r>
            <a:r>
              <a:rPr lang="en-US" sz="4000" b="1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all about?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1588">
              <a:buNone/>
            </a:pPr>
            <a:endParaRPr lang="en-US" sz="2800" b="1" dirty="0">
              <a:latin typeface="Arial" pitchFamily="34" charset="0"/>
              <a:cs typeface="Arial" pitchFamily="34" charset="0"/>
            </a:endParaRPr>
          </a:p>
          <a:p>
            <a:pPr marL="0" indent="1588">
              <a:buNone/>
            </a:pPr>
            <a:r>
              <a:rPr lang="en-US" sz="2800" b="1" dirty="0">
                <a:latin typeface="Arial" pitchFamily="34" charset="0"/>
                <a:cs typeface="Arial" pitchFamily="34" charset="0"/>
              </a:rPr>
              <a:t>The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HamSCI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>
                <a:latin typeface="Arial" pitchFamily="34" charset="0"/>
                <a:cs typeface="Arial" pitchFamily="34" charset="0"/>
              </a:rPr>
              <a:t>(Ham Radio Science Citizen Investigation, www.hamsci.org/)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goal is to advance the field of radio science.</a:t>
            </a:r>
          </a:p>
          <a:p>
            <a:pPr marL="0" indent="1588">
              <a:buNone/>
            </a:pPr>
            <a:endParaRPr lang="en-US" sz="900" b="1" dirty="0">
              <a:latin typeface="Arial" pitchFamily="34" charset="0"/>
              <a:cs typeface="Arial" pitchFamily="34" charset="0"/>
            </a:endParaRPr>
          </a:p>
          <a:p>
            <a:pPr marL="0" indent="1588">
              <a:buNone/>
            </a:pPr>
            <a:r>
              <a:rPr lang="en-US" sz="2800" b="1" dirty="0">
                <a:latin typeface="Arial" pitchFamily="34" charset="0"/>
                <a:cs typeface="Arial" pitchFamily="34" charset="0"/>
              </a:rPr>
              <a:t>An upcoming experiment is a collaboration between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HamSCI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, ARRL, and the scientific community to collect data to advance the understanding of D- and E-layer propagation.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en-US" smtClean="0"/>
              <a:t>17-Jul-1 de KD1LE</a:t>
            </a:r>
            <a:endParaRPr lang="en-US" alt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5FCEA-6E01-45AB-A10A-106A247A92DB}" type="slidenum">
              <a:rPr lang="en-US" altLang="en-US" smtClean="0"/>
              <a:pPr/>
              <a:t>4</a:t>
            </a:fld>
            <a:endParaRPr lang="en-US" altLang="en-US"/>
          </a:p>
        </p:txBody>
      </p:sp>
      <p:pic>
        <p:nvPicPr>
          <p:cNvPr id="6" name="Picture 5" descr="HamSCI_Logo-cropped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981075" y="1405953"/>
            <a:ext cx="2718451" cy="7499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82146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There’s an Eclipse Coming</a:t>
            </a:r>
          </a:p>
        </p:txBody>
      </p:sp>
      <p:pic>
        <p:nvPicPr>
          <p:cNvPr id="8" name="Content Placeholder 7" descr="Eclipse_Map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585912" y="1552018"/>
            <a:ext cx="5972175" cy="3457575"/>
          </a:xfrm>
        </p:spPr>
      </p:pic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en-US" smtClean="0"/>
              <a:t>17-Jul-1 de KD1LE</a:t>
            </a:r>
            <a:endParaRPr lang="en-US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81BE69-42E6-4560-BBF3-91DBAA36F065}" type="slidenum">
              <a:rPr lang="en-US" altLang="en-US" smtClean="0"/>
              <a:pPr/>
              <a:t>5</a:t>
            </a:fld>
            <a:endParaRPr lang="en-US" altLang="en-US"/>
          </a:p>
        </p:txBody>
      </p:sp>
      <p:sp>
        <p:nvSpPr>
          <p:cNvPr id="7" name="TextBox 6"/>
          <p:cNvSpPr txBox="1"/>
          <p:nvPr/>
        </p:nvSpPr>
        <p:spPr>
          <a:xfrm>
            <a:off x="371157" y="5076075"/>
            <a:ext cx="8460393" cy="126188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1" dirty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On 21 August 2017, a total solar eclipse will cause the shadow of the moon </a:t>
            </a:r>
          </a:p>
          <a:p>
            <a:r>
              <a:rPr lang="en-US" sz="1800" b="1" dirty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to traverse the United States from Oregon to South Carolina </a:t>
            </a:r>
          </a:p>
          <a:p>
            <a:r>
              <a:rPr lang="en-US" sz="2000" b="1" u="sng" dirty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in just over 90 minutes.</a:t>
            </a:r>
            <a:r>
              <a:rPr lang="en-US" sz="1800" b="1" dirty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en-US" sz="1800" b="1" dirty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</a:br>
            <a:r>
              <a:rPr lang="en-US" sz="2000" b="1" dirty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NEXT CHANCE – SEVEN YEARS AWAY!</a:t>
            </a:r>
            <a:endParaRPr lang="en-US" sz="1800" b="1" dirty="0">
              <a:solidFill>
                <a:srgbClr val="FFC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Bent Arrow 8"/>
          <p:cNvSpPr/>
          <p:nvPr/>
        </p:nvSpPr>
        <p:spPr bwMode="auto">
          <a:xfrm rot="9425396">
            <a:off x="6715298" y="3301251"/>
            <a:ext cx="1520461" cy="955769"/>
          </a:xfrm>
          <a:prstGeom prst="bentArrow">
            <a:avLst/>
          </a:prstGeom>
          <a:solidFill>
            <a:srgbClr val="FFC000"/>
          </a:solidFill>
          <a:ln w="25400" cap="flat" cmpd="sng" algn="ctr">
            <a:solidFill>
              <a:srgbClr val="993300"/>
            </a:solidFill>
            <a:prstDash val="solid"/>
            <a:round/>
            <a:headEnd type="none" w="sm" len="sm"/>
            <a:tailEnd type="none" w="med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dirty="0">
              <a:ln>
                <a:noFill/>
              </a:ln>
              <a:solidFill>
                <a:srgbClr val="FFC000"/>
              </a:solidFill>
              <a:effectLst/>
              <a:latin typeface="Times New Roman" panose="02020603050405020304" pitchFamily="18" charset="0"/>
            </a:endParaRPr>
          </a:p>
        </p:txBody>
      </p:sp>
      <p:sp>
        <p:nvSpPr>
          <p:cNvPr id="10" name="Bent Arrow 9"/>
          <p:cNvSpPr/>
          <p:nvPr/>
        </p:nvSpPr>
        <p:spPr bwMode="auto">
          <a:xfrm rot="13870883" flipH="1">
            <a:off x="585018" y="1700095"/>
            <a:ext cx="1497886" cy="948587"/>
          </a:xfrm>
          <a:prstGeom prst="bentArrow">
            <a:avLst/>
          </a:prstGeom>
          <a:solidFill>
            <a:srgbClr val="FFC000"/>
          </a:solidFill>
          <a:ln w="25400" cap="flat" cmpd="sng" algn="ctr">
            <a:solidFill>
              <a:srgbClr val="993300"/>
            </a:solidFill>
            <a:prstDash val="solid"/>
            <a:round/>
            <a:headEnd type="none" w="sm" len="sm"/>
            <a:tailEnd type="none" w="med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dirty="0">
              <a:ln>
                <a:noFill/>
              </a:ln>
              <a:solidFill>
                <a:srgbClr val="FFC000"/>
              </a:solidFill>
              <a:effectLst/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The 21 August Experiment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8738" indent="1588">
              <a:spcBef>
                <a:spcPts val="1200"/>
              </a:spcBef>
              <a:buFont typeface="Arial" pitchFamily="34" charset="0"/>
              <a:buChar char="•"/>
            </a:pPr>
            <a:r>
              <a:rPr lang="en-US" sz="2800" b="1" dirty="0">
                <a:latin typeface="Arial" pitchFamily="34" charset="0"/>
                <a:cs typeface="Arial" pitchFamily="34" charset="0"/>
              </a:rPr>
              <a:t> 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HamSCI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will collect a large data set from the larger “citizen population” that would not otherwise be available for the Ham and Scientific Community.</a:t>
            </a:r>
          </a:p>
          <a:p>
            <a:pPr marL="58738" indent="1588">
              <a:spcBef>
                <a:spcPts val="1200"/>
              </a:spcBef>
              <a:buFont typeface="Arial" pitchFamily="34" charset="0"/>
              <a:buChar char="•"/>
            </a:pPr>
            <a:r>
              <a:rPr lang="en-US" sz="2800" b="1" dirty="0">
                <a:latin typeface="Arial" pitchFamily="34" charset="0"/>
                <a:cs typeface="Arial" pitchFamily="34" charset="0"/>
              </a:rPr>
              <a:t>  There is no specific theory or premise supposed here.</a:t>
            </a:r>
          </a:p>
          <a:p>
            <a:pPr marL="58738" indent="1588">
              <a:spcBef>
                <a:spcPts val="1200"/>
              </a:spcBef>
              <a:buFont typeface="Arial" pitchFamily="34" charset="0"/>
              <a:buChar char="•"/>
            </a:pPr>
            <a:r>
              <a:rPr lang="en-US" sz="2800" b="1" dirty="0">
                <a:latin typeface="Arial" pitchFamily="34" charset="0"/>
                <a:cs typeface="Arial" pitchFamily="34" charset="0"/>
              </a:rPr>
              <a:t>  This data will be used to advance our understanding of D- and E- layer propagation. 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en-US" smtClean="0"/>
              <a:t>17-Jul-1 de KD1LE</a:t>
            </a: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5FCEA-6E01-45AB-A10A-106A247A92DB}" type="slidenum">
              <a:rPr lang="en-US" altLang="en-US" smtClean="0"/>
              <a:pPr/>
              <a:t>6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57506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838E42-163D-49BB-8304-EB712FD161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The Experiment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E5F324-A18C-4C5E-97E0-A7EFA99A57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657350"/>
            <a:ext cx="7933544" cy="4114800"/>
          </a:xfrm>
        </p:spPr>
        <p:txBody>
          <a:bodyPr/>
          <a:lstStyle/>
          <a:p>
            <a:pPr>
              <a:buFont typeface="Arial" pitchFamily="34" charset="0"/>
              <a:buChar char="•"/>
            </a:pP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Behind the experiment is the challenge to take data from a variety of “semi-scientific” sources and combine it into useful information for analysis</a:t>
            </a:r>
          </a:p>
          <a:p>
            <a:pPr>
              <a:buFont typeface="Arial" pitchFamily="34" charset="0"/>
              <a:buChar char="•"/>
            </a:pP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The sources here are the Solar Eclipse QSO Party contact logs, the Reverse Beacon Network, and the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WSPRnet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database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3709A0F-00E6-494B-8D43-09F9C7DCAA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en-US" smtClean="0"/>
              <a:t>17-Jul-1 de KD1LE</a:t>
            </a:r>
            <a:endParaRPr lang="en-US" alt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D176FAC-F112-4E3A-9F0C-C7DEAE9758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5FCEA-6E01-45AB-A10A-106A247A92DB}" type="slidenum">
              <a:rPr lang="en-US" altLang="en-US" smtClean="0"/>
              <a:pPr/>
              <a:t>7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177251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Many Ways to Participate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Clr>
                <a:srgbClr val="FFC000"/>
              </a:buClr>
              <a:buSzPct val="200000"/>
              <a:buFont typeface="+mj-lt"/>
              <a:buAutoNum type="arabicPeriod"/>
            </a:pPr>
            <a:r>
              <a:rPr lang="en-US" sz="1600" b="1" dirty="0">
                <a:latin typeface="Arial" pitchFamily="34" charset="0"/>
                <a:cs typeface="Arial" pitchFamily="34" charset="0"/>
              </a:rPr>
              <a:t>(EASIEST)</a:t>
            </a:r>
            <a:r>
              <a:rPr lang="en-US" sz="2400" b="1" dirty="0">
                <a:latin typeface="Arial" pitchFamily="34" charset="0"/>
                <a:cs typeface="Arial" pitchFamily="34" charset="0"/>
              </a:rPr>
              <a:t>  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Get on the air and make contacts on 160 to 6 meters 1400 – 2200z </a:t>
            </a:r>
            <a:r>
              <a:rPr lang="en-US" sz="2000" b="1" dirty="0">
                <a:latin typeface="Arial" pitchFamily="34" charset="0"/>
                <a:cs typeface="Arial" pitchFamily="34" charset="0"/>
              </a:rPr>
              <a:t>(but not 60m or the WARC bands)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.</a:t>
            </a:r>
            <a:endParaRPr lang="en-US" sz="2400" b="1" dirty="0">
              <a:latin typeface="Arial" pitchFamily="34" charset="0"/>
              <a:cs typeface="Arial" pitchFamily="34" charset="0"/>
            </a:endParaRPr>
          </a:p>
          <a:p>
            <a:pPr marL="971550" lvl="1" indent="-514350">
              <a:buFont typeface="Arial" pitchFamily="34" charset="0"/>
              <a:buChar char="•"/>
            </a:pPr>
            <a:r>
              <a:rPr lang="en-US" sz="2000" b="1" dirty="0">
                <a:latin typeface="Arial" pitchFamily="34" charset="0"/>
                <a:cs typeface="Arial" pitchFamily="34" charset="0"/>
              </a:rPr>
              <a:t>Modes include CW, Digital and phone. In digital modes send data to </a:t>
            </a:r>
            <a:r>
              <a:rPr lang="en-US" sz="2000" b="1" dirty="0" err="1">
                <a:latin typeface="Arial" pitchFamily="34" charset="0"/>
                <a:cs typeface="Arial" pitchFamily="34" charset="0"/>
              </a:rPr>
              <a:t>PSKReporter</a:t>
            </a:r>
            <a:r>
              <a:rPr lang="en-US" sz="2000" b="1" dirty="0">
                <a:latin typeface="Arial" pitchFamily="34" charset="0"/>
                <a:cs typeface="Arial" pitchFamily="34" charset="0"/>
              </a:rPr>
              <a:t> if it is an option</a:t>
            </a:r>
          </a:p>
          <a:p>
            <a:pPr marL="971550" lvl="1" indent="-514350">
              <a:buFont typeface="Arial" pitchFamily="34" charset="0"/>
              <a:buChar char="•"/>
            </a:pPr>
            <a:r>
              <a:rPr lang="en-US" sz="2000" b="1" dirty="0">
                <a:latin typeface="Arial" pitchFamily="34" charset="0"/>
                <a:cs typeface="Arial" pitchFamily="34" charset="0"/>
              </a:rPr>
              <a:t>Transmission format “CQ </a:t>
            </a:r>
            <a:r>
              <a:rPr lang="en-US" sz="2000" b="1" dirty="0" err="1">
                <a:latin typeface="Arial" pitchFamily="34" charset="0"/>
                <a:cs typeface="Arial" pitchFamily="34" charset="0"/>
              </a:rPr>
              <a:t>CQ</a:t>
            </a:r>
            <a:r>
              <a:rPr lang="en-US" sz="2000" b="1" dirty="0">
                <a:latin typeface="Arial" pitchFamily="34" charset="0"/>
                <a:cs typeface="Arial" pitchFamily="34" charset="0"/>
              </a:rPr>
              <a:t> TEST DE callsign” for best automated receiving. The exchange is receiving callsign, signal report, six character grid locator, your callsign.  Actual Signal strength preferred but 59 or 599 OK</a:t>
            </a:r>
          </a:p>
          <a:p>
            <a:pPr marL="971550" lvl="1" indent="-514350">
              <a:buFont typeface="Arial" pitchFamily="34" charset="0"/>
              <a:buChar char="•"/>
            </a:pPr>
            <a:r>
              <a:rPr lang="en-US" sz="2000" b="1" dirty="0">
                <a:latin typeface="Arial" pitchFamily="34" charset="0"/>
                <a:cs typeface="Arial" pitchFamily="34" charset="0"/>
              </a:rPr>
              <a:t>Log in software that supports SEQP or ARRL VHF contest exchange. More on SEQP website.</a:t>
            </a:r>
          </a:p>
          <a:p>
            <a:pPr marL="971550" lvl="1" indent="-514350">
              <a:buFont typeface="Arial" pitchFamily="34" charset="0"/>
              <a:buChar char="•"/>
            </a:pPr>
            <a:r>
              <a:rPr lang="en-US" sz="2000" b="1" dirty="0">
                <a:latin typeface="Arial" pitchFamily="34" charset="0"/>
                <a:cs typeface="Arial" pitchFamily="34" charset="0"/>
              </a:rPr>
              <a:t>Submit a log of your contacts</a:t>
            </a:r>
          </a:p>
          <a:p>
            <a:pPr marL="971550" lvl="1" indent="-514350">
              <a:buFont typeface="Arial" pitchFamily="34" charset="0"/>
              <a:buChar char="•"/>
            </a:pPr>
            <a:endParaRPr lang="en-US" sz="9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en-US" smtClean="0"/>
              <a:t>17-Jul-1 de KD1LE</a:t>
            </a: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5FCEA-6E01-45AB-A10A-106A247A92DB}" type="slidenum">
              <a:rPr lang="en-US" altLang="en-US" smtClean="0"/>
              <a:pPr/>
              <a:t>8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36346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Many Ways to Participate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971550" lvl="1" indent="-514350">
              <a:buFont typeface="Arial" pitchFamily="34" charset="0"/>
              <a:buChar char="•"/>
            </a:pPr>
            <a:endParaRPr lang="en-US" sz="900" b="1" dirty="0">
              <a:latin typeface="Arial" pitchFamily="34" charset="0"/>
              <a:cs typeface="Arial" pitchFamily="34" charset="0"/>
            </a:endParaRPr>
          </a:p>
          <a:p>
            <a:pPr marL="0" indent="0">
              <a:buClr>
                <a:srgbClr val="FFC000"/>
              </a:buClr>
              <a:buSzPct val="200000"/>
              <a:buNone/>
            </a:pPr>
            <a:r>
              <a:rPr lang="en-US" sz="3600" b="1" dirty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sz="1600" b="1" dirty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.</a:t>
            </a:r>
            <a:r>
              <a:rPr lang="en-US" sz="1600" b="1" dirty="0">
                <a:latin typeface="Arial" pitchFamily="34" charset="0"/>
                <a:cs typeface="Arial" pitchFamily="34" charset="0"/>
              </a:rPr>
              <a:t> (EASY)</a:t>
            </a:r>
            <a:r>
              <a:rPr lang="en-US" sz="2400" b="1" dirty="0">
                <a:latin typeface="Arial" pitchFamily="34" charset="0"/>
                <a:cs typeface="Arial" pitchFamily="34" charset="0"/>
              </a:rPr>
              <a:t>  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Set up WSPR on any sound card configured radio and computer.  Monitor (receive only) and report. </a:t>
            </a:r>
            <a:endParaRPr lang="en-US" sz="2400" b="1" dirty="0">
              <a:latin typeface="Arial" pitchFamily="34" charset="0"/>
              <a:cs typeface="Arial" pitchFamily="34" charset="0"/>
            </a:endParaRPr>
          </a:p>
          <a:p>
            <a:pPr marL="914400" lvl="1" indent="-514350">
              <a:buFont typeface="Arial" pitchFamily="34" charset="0"/>
              <a:buChar char="•"/>
            </a:pPr>
            <a:r>
              <a:rPr lang="en-US" sz="2000" b="1" dirty="0">
                <a:latin typeface="Arial" pitchFamily="34" charset="0"/>
                <a:cs typeface="Arial" pitchFamily="34" charset="0"/>
              </a:rPr>
              <a:t>No CAT, antenna switching, or tuning issues</a:t>
            </a:r>
          </a:p>
          <a:p>
            <a:pPr marL="914400" lvl="1" indent="-514350">
              <a:buFont typeface="Arial" pitchFamily="34" charset="0"/>
              <a:buChar char="•"/>
            </a:pPr>
            <a:r>
              <a:rPr lang="en-US" sz="2000" b="1" dirty="0">
                <a:latin typeface="Arial" pitchFamily="34" charset="0"/>
                <a:cs typeface="Arial" pitchFamily="34" charset="0"/>
              </a:rPr>
              <a:t>An advantage of WSPR is it runs continuously so more data will be collected</a:t>
            </a:r>
          </a:p>
          <a:p>
            <a:pPr marL="914400" lvl="1" indent="-514350">
              <a:buFont typeface="Arial" pitchFamily="34" charset="0"/>
              <a:buChar char="•"/>
            </a:pPr>
            <a:r>
              <a:rPr lang="en-US" sz="2000" b="1" dirty="0">
                <a:latin typeface="Arial" pitchFamily="34" charset="0"/>
                <a:cs typeface="Arial" pitchFamily="34" charset="0"/>
              </a:rPr>
              <a:t>With an Internet connection WSPR data can be automatically uploaded to the </a:t>
            </a:r>
            <a:r>
              <a:rPr lang="en-US" sz="2000" b="1" dirty="0" err="1">
                <a:latin typeface="Arial" pitchFamily="34" charset="0"/>
                <a:cs typeface="Arial" pitchFamily="34" charset="0"/>
              </a:rPr>
              <a:t>WSPRnet</a:t>
            </a:r>
            <a:r>
              <a:rPr lang="en-US" sz="2000" b="1" dirty="0">
                <a:latin typeface="Arial" pitchFamily="34" charset="0"/>
                <a:cs typeface="Arial" pitchFamily="34" charset="0"/>
              </a:rPr>
              <a:t> database</a:t>
            </a:r>
          </a:p>
          <a:p>
            <a:pPr marL="914400" lvl="1" indent="-514350">
              <a:buFont typeface="Arial" pitchFamily="34" charset="0"/>
              <a:buChar char="•"/>
            </a:pPr>
            <a:r>
              <a:rPr lang="en-US" sz="2000" b="1" dirty="0">
                <a:latin typeface="Arial" pitchFamily="34" charset="0"/>
                <a:cs typeface="Arial" pitchFamily="34" charset="0"/>
              </a:rPr>
              <a:t>But you won’t get any QSL cards.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en-US" smtClean="0"/>
              <a:t>17-Jul-1 de KD1LE</a:t>
            </a: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5FCEA-6E01-45AB-A10A-106A247A92DB}" type="slidenum">
              <a:rPr lang="en-US" altLang="en-US" smtClean="0"/>
              <a:pPr/>
              <a:t>9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636577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 1">
      <a:dk1>
        <a:srgbClr val="000000"/>
      </a:dk1>
      <a:lt1>
        <a:srgbClr val="FFFFFF"/>
      </a:lt1>
      <a:dk2>
        <a:srgbClr val="0000FF"/>
      </a:dk2>
      <a:lt2>
        <a:srgbClr val="FFFF99"/>
      </a:lt2>
      <a:accent1>
        <a:srgbClr val="009966"/>
      </a:accent1>
      <a:accent2>
        <a:srgbClr val="00CCCC"/>
      </a:accent2>
      <a:accent3>
        <a:srgbClr val="AAAAFF"/>
      </a:accent3>
      <a:accent4>
        <a:srgbClr val="DADADA"/>
      </a:accent4>
      <a:accent5>
        <a:srgbClr val="AACAB8"/>
      </a:accent5>
      <a:accent6>
        <a:srgbClr val="00B9B9"/>
      </a:accent6>
      <a:hlink>
        <a:srgbClr val="000080"/>
      </a:hlink>
      <a:folHlink>
        <a:srgbClr val="9999FF"/>
      </a:folHlink>
    </a:clrScheme>
    <a:fontScheme name="Office Theme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25400" cap="flat" cmpd="sng" algn="ctr">
          <a:solidFill>
            <a:srgbClr val="993300"/>
          </a:solidFill>
          <a:prstDash val="solid"/>
          <a:round/>
          <a:headEnd type="none" w="sm" len="sm"/>
          <a:tailEnd type="none" w="med" len="lg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FF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25400" cap="flat" cmpd="sng" algn="ctr">
          <a:solidFill>
            <a:srgbClr val="993300"/>
          </a:solidFill>
          <a:prstDash val="solid"/>
          <a:round/>
          <a:headEnd type="none" w="sm" len="sm"/>
          <a:tailEnd type="none" w="med" len="lg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FF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FF"/>
        </a:dk2>
        <a:lt2>
          <a:srgbClr val="FFFF99"/>
        </a:lt2>
        <a:accent1>
          <a:srgbClr val="009966"/>
        </a:accent1>
        <a:accent2>
          <a:srgbClr val="00CCCC"/>
        </a:accent2>
        <a:accent3>
          <a:srgbClr val="AAAAFF"/>
        </a:accent3>
        <a:accent4>
          <a:srgbClr val="DADADA"/>
        </a:accent4>
        <a:accent5>
          <a:srgbClr val="AACAB8"/>
        </a:accent5>
        <a:accent6>
          <a:srgbClr val="00B9B9"/>
        </a:accent6>
        <a:hlink>
          <a:srgbClr val="000080"/>
        </a:hlink>
        <a:folHlink>
          <a:srgbClr val="99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80"/>
        </a:dk2>
        <a:lt2>
          <a:srgbClr val="003399"/>
        </a:lt2>
        <a:accent1>
          <a:srgbClr val="9999FF"/>
        </a:accent1>
        <a:accent2>
          <a:srgbClr val="FF99FF"/>
        </a:accent2>
        <a:accent3>
          <a:srgbClr val="FFFFFF"/>
        </a:accent3>
        <a:accent4>
          <a:srgbClr val="000000"/>
        </a:accent4>
        <a:accent5>
          <a:srgbClr val="CACAFF"/>
        </a:accent5>
        <a:accent6>
          <a:srgbClr val="E78AE7"/>
        </a:accent6>
        <a:hlink>
          <a:srgbClr val="85ADFF"/>
        </a:hlink>
        <a:folHlink>
          <a:srgbClr val="00CC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FF"/>
        </a:lt1>
        <a:dk2>
          <a:srgbClr val="000000"/>
        </a:dk2>
        <a:lt2>
          <a:srgbClr val="5F5F5F"/>
        </a:lt2>
        <a:accent1>
          <a:srgbClr val="CBCBCB"/>
        </a:accent1>
        <a:accent2>
          <a:srgbClr val="96969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878787"/>
        </a:accent6>
        <a:hlink>
          <a:srgbClr val="DDDDD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nvarc</Template>
  <TotalTime>2033</TotalTime>
  <Words>1155</Words>
  <Application>Microsoft Office PowerPoint</Application>
  <PresentationFormat>On-screen Show (4:3)</PresentationFormat>
  <Paragraphs>144</Paragraphs>
  <Slides>21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5" baseType="lpstr">
      <vt:lpstr>Arial</vt:lpstr>
      <vt:lpstr>Monotype Sorts</vt:lpstr>
      <vt:lpstr>Times New Roman</vt:lpstr>
      <vt:lpstr>Office Theme</vt:lpstr>
      <vt:lpstr>A HamSCI Experiment NVARC and the Eclipse</vt:lpstr>
      <vt:lpstr>Background</vt:lpstr>
      <vt:lpstr>An Exciting Association</vt:lpstr>
      <vt:lpstr>What is this HamSCI all about?</vt:lpstr>
      <vt:lpstr>There’s an Eclipse Coming</vt:lpstr>
      <vt:lpstr>The 21 August Experiment</vt:lpstr>
      <vt:lpstr>The Experiment</vt:lpstr>
      <vt:lpstr>Many Ways to Participate</vt:lpstr>
      <vt:lpstr>Many Ways to Participate</vt:lpstr>
      <vt:lpstr>Many Ways to Participate</vt:lpstr>
      <vt:lpstr>How to Create Data</vt:lpstr>
      <vt:lpstr>How to Best Support</vt:lpstr>
      <vt:lpstr>Conclusion</vt:lpstr>
      <vt:lpstr>References and Links</vt:lpstr>
      <vt:lpstr>PowerPoint Presentation</vt:lpstr>
      <vt:lpstr>WSPR</vt:lpstr>
      <vt:lpstr>WSPRnet</vt:lpstr>
      <vt:lpstr>Setting up WSPR</vt:lpstr>
      <vt:lpstr>Your WSPR Station</vt:lpstr>
      <vt:lpstr>WSPR Operating Screen</vt:lpstr>
      <vt:lpstr>WSPR – on the air</vt:lpstr>
    </vt:vector>
  </TitlesOfParts>
  <Company>MERL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Stanley Pozerski</dc:creator>
  <cp:lastModifiedBy>Ralph</cp:lastModifiedBy>
  <cp:revision>95</cp:revision>
  <cp:lastPrinted>2000-08-31T13:52:14Z</cp:lastPrinted>
  <dcterms:created xsi:type="dcterms:W3CDTF">2017-05-12T13:43:50Z</dcterms:created>
  <dcterms:modified xsi:type="dcterms:W3CDTF">2017-07-01T21:54:51Z</dcterms:modified>
</cp:coreProperties>
</file>